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8" r:id="rId2"/>
    <p:sldId id="322" r:id="rId3"/>
    <p:sldId id="323" r:id="rId4"/>
    <p:sldId id="324" r:id="rId5"/>
  </p:sldIdLst>
  <p:sldSz cx="24153813" cy="13716000"/>
  <p:notesSz cx="6858000" cy="9144000"/>
  <p:defaultTextStyle>
    <a:defPPr>
      <a:defRPr lang="es-ES"/>
    </a:defPPr>
    <a:lvl1pPr marL="0" algn="l" defTabSz="1817736" rtl="0" eaLnBrk="1" latinLnBrk="0" hangingPunct="1">
      <a:defRPr sz="3578" kern="1200">
        <a:solidFill>
          <a:schemeClr val="tx1"/>
        </a:solidFill>
        <a:latin typeface="+mn-lt"/>
        <a:ea typeface="+mn-ea"/>
        <a:cs typeface="+mn-cs"/>
      </a:defRPr>
    </a:lvl1pPr>
    <a:lvl2pPr marL="908868" algn="l" defTabSz="1817736" rtl="0" eaLnBrk="1" latinLnBrk="0" hangingPunct="1">
      <a:defRPr sz="3578" kern="1200">
        <a:solidFill>
          <a:schemeClr val="tx1"/>
        </a:solidFill>
        <a:latin typeface="+mn-lt"/>
        <a:ea typeface="+mn-ea"/>
        <a:cs typeface="+mn-cs"/>
      </a:defRPr>
    </a:lvl2pPr>
    <a:lvl3pPr marL="1817736" algn="l" defTabSz="1817736" rtl="0" eaLnBrk="1" latinLnBrk="0" hangingPunct="1">
      <a:defRPr sz="3578" kern="1200">
        <a:solidFill>
          <a:schemeClr val="tx1"/>
        </a:solidFill>
        <a:latin typeface="+mn-lt"/>
        <a:ea typeface="+mn-ea"/>
        <a:cs typeface="+mn-cs"/>
      </a:defRPr>
    </a:lvl3pPr>
    <a:lvl4pPr marL="2726604" algn="l" defTabSz="1817736" rtl="0" eaLnBrk="1" latinLnBrk="0" hangingPunct="1">
      <a:defRPr sz="3578" kern="1200">
        <a:solidFill>
          <a:schemeClr val="tx1"/>
        </a:solidFill>
        <a:latin typeface="+mn-lt"/>
        <a:ea typeface="+mn-ea"/>
        <a:cs typeface="+mn-cs"/>
      </a:defRPr>
    </a:lvl4pPr>
    <a:lvl5pPr marL="3635472" algn="l" defTabSz="1817736" rtl="0" eaLnBrk="1" latinLnBrk="0" hangingPunct="1">
      <a:defRPr sz="3578" kern="1200">
        <a:solidFill>
          <a:schemeClr val="tx1"/>
        </a:solidFill>
        <a:latin typeface="+mn-lt"/>
        <a:ea typeface="+mn-ea"/>
        <a:cs typeface="+mn-cs"/>
      </a:defRPr>
    </a:lvl5pPr>
    <a:lvl6pPr marL="4544339" algn="l" defTabSz="1817736" rtl="0" eaLnBrk="1" latinLnBrk="0" hangingPunct="1">
      <a:defRPr sz="3578" kern="1200">
        <a:solidFill>
          <a:schemeClr val="tx1"/>
        </a:solidFill>
        <a:latin typeface="+mn-lt"/>
        <a:ea typeface="+mn-ea"/>
        <a:cs typeface="+mn-cs"/>
      </a:defRPr>
    </a:lvl6pPr>
    <a:lvl7pPr marL="5453207" algn="l" defTabSz="1817736" rtl="0" eaLnBrk="1" latinLnBrk="0" hangingPunct="1">
      <a:defRPr sz="3578" kern="1200">
        <a:solidFill>
          <a:schemeClr val="tx1"/>
        </a:solidFill>
        <a:latin typeface="+mn-lt"/>
        <a:ea typeface="+mn-ea"/>
        <a:cs typeface="+mn-cs"/>
      </a:defRPr>
    </a:lvl7pPr>
    <a:lvl8pPr marL="6362075" algn="l" defTabSz="1817736" rtl="0" eaLnBrk="1" latinLnBrk="0" hangingPunct="1">
      <a:defRPr sz="3578" kern="1200">
        <a:solidFill>
          <a:schemeClr val="tx1"/>
        </a:solidFill>
        <a:latin typeface="+mn-lt"/>
        <a:ea typeface="+mn-ea"/>
        <a:cs typeface="+mn-cs"/>
      </a:defRPr>
    </a:lvl8pPr>
    <a:lvl9pPr marL="7270943" algn="l" defTabSz="1817736"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41" d="100"/>
          <a:sy n="41" d="100"/>
        </p:scale>
        <p:origin x="2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227" y="2244726"/>
            <a:ext cx="18115360" cy="4775200"/>
          </a:xfrm>
        </p:spPr>
        <p:txBody>
          <a:bodyPr anchor="b"/>
          <a:lstStyle>
            <a:lvl1pPr algn="ctr">
              <a:defRPr sz="11887"/>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227" y="7204076"/>
            <a:ext cx="18115360" cy="3311524"/>
          </a:xfrm>
        </p:spPr>
        <p:txBody>
          <a:bodyPr/>
          <a:lstStyle>
            <a:lvl1pPr marL="0" indent="0" algn="ctr">
              <a:buNone/>
              <a:defRPr sz="4755"/>
            </a:lvl1pPr>
            <a:lvl2pPr marL="905759" indent="0" algn="ctr">
              <a:buNone/>
              <a:defRPr sz="3962"/>
            </a:lvl2pPr>
            <a:lvl3pPr marL="1811518" indent="0" algn="ctr">
              <a:buNone/>
              <a:defRPr sz="3566"/>
            </a:lvl3pPr>
            <a:lvl4pPr marL="2717277" indent="0" algn="ctr">
              <a:buNone/>
              <a:defRPr sz="3170"/>
            </a:lvl4pPr>
            <a:lvl5pPr marL="3623036" indent="0" algn="ctr">
              <a:buNone/>
              <a:defRPr sz="3170"/>
            </a:lvl5pPr>
            <a:lvl6pPr marL="4528795" indent="0" algn="ctr">
              <a:buNone/>
              <a:defRPr sz="3170"/>
            </a:lvl6pPr>
            <a:lvl7pPr marL="5434554" indent="0" algn="ctr">
              <a:buNone/>
              <a:defRPr sz="3170"/>
            </a:lvl7pPr>
            <a:lvl8pPr marL="6340312" indent="0" algn="ctr">
              <a:buNone/>
              <a:defRPr sz="3170"/>
            </a:lvl8pPr>
            <a:lvl9pPr marL="7246071"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6879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05598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7994" y="3419477"/>
            <a:ext cx="20832664" cy="5705474"/>
          </a:xfrm>
        </p:spPr>
        <p:txBody>
          <a:bodyPr anchor="b"/>
          <a:lstStyle>
            <a:lvl1pPr>
              <a:defRPr sz="11887"/>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7994" y="9178927"/>
            <a:ext cx="20832664" cy="3000374"/>
          </a:xfrm>
        </p:spPr>
        <p:txBody>
          <a:bodyPr/>
          <a:lstStyle>
            <a:lvl1pPr marL="0" indent="0">
              <a:buNone/>
              <a:defRPr sz="4755">
                <a:solidFill>
                  <a:schemeClr val="tx1">
                    <a:tint val="75000"/>
                  </a:schemeClr>
                </a:solidFill>
              </a:defRPr>
            </a:lvl1pPr>
            <a:lvl2pPr marL="905759" indent="0">
              <a:buNone/>
              <a:defRPr sz="3962">
                <a:solidFill>
                  <a:schemeClr val="tx1">
                    <a:tint val="75000"/>
                  </a:schemeClr>
                </a:solidFill>
              </a:defRPr>
            </a:lvl2pPr>
            <a:lvl3pPr marL="1811518" indent="0">
              <a:buNone/>
              <a:defRPr sz="3566">
                <a:solidFill>
                  <a:schemeClr val="tx1">
                    <a:tint val="75000"/>
                  </a:schemeClr>
                </a:solidFill>
              </a:defRPr>
            </a:lvl3pPr>
            <a:lvl4pPr marL="2717277" indent="0">
              <a:buNone/>
              <a:defRPr sz="3170">
                <a:solidFill>
                  <a:schemeClr val="tx1">
                    <a:tint val="75000"/>
                  </a:schemeClr>
                </a:solidFill>
              </a:defRPr>
            </a:lvl4pPr>
            <a:lvl5pPr marL="3623036" indent="0">
              <a:buNone/>
              <a:defRPr sz="3170">
                <a:solidFill>
                  <a:schemeClr val="tx1">
                    <a:tint val="75000"/>
                  </a:schemeClr>
                </a:solidFill>
              </a:defRPr>
            </a:lvl5pPr>
            <a:lvl6pPr marL="4528795" indent="0">
              <a:buNone/>
              <a:defRPr sz="3170">
                <a:solidFill>
                  <a:schemeClr val="tx1">
                    <a:tint val="75000"/>
                  </a:schemeClr>
                </a:solidFill>
              </a:defRPr>
            </a:lvl6pPr>
            <a:lvl7pPr marL="5434554" indent="0">
              <a:buNone/>
              <a:defRPr sz="3170">
                <a:solidFill>
                  <a:schemeClr val="tx1">
                    <a:tint val="75000"/>
                  </a:schemeClr>
                </a:solidFill>
              </a:defRPr>
            </a:lvl7pPr>
            <a:lvl8pPr marL="6340312" indent="0">
              <a:buNone/>
              <a:defRPr sz="3170">
                <a:solidFill>
                  <a:schemeClr val="tx1">
                    <a:tint val="75000"/>
                  </a:schemeClr>
                </a:solidFill>
              </a:defRPr>
            </a:lvl8pPr>
            <a:lvl9pPr marL="7246071"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71669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574"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7868"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55216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721" y="730251"/>
            <a:ext cx="20832664"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722" y="3362326"/>
            <a:ext cx="10218194"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722" y="5010150"/>
            <a:ext cx="10218194"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7868" y="3362326"/>
            <a:ext cx="10268517"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7868" y="5010150"/>
            <a:ext cx="10268517"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7E13DDE-18AD-4FC9-8502-09D016D5FF0B}" type="datetimeFigureOut">
              <a:rPr lang="es-ES" smtClean="0"/>
              <a:t>10/04/2023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67671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7E13DDE-18AD-4FC9-8502-09D016D5FF0B}" type="datetimeFigureOut">
              <a:rPr lang="es-ES" smtClean="0"/>
              <a:t>10/04/2023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7214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13DDE-18AD-4FC9-8502-09D016D5FF0B}" type="datetimeFigureOut">
              <a:rPr lang="es-ES" smtClean="0"/>
              <a:t>10/04/2023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310406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8516" y="1974851"/>
            <a:ext cx="12227868" cy="9747250"/>
          </a:xfrm>
        </p:spPr>
        <p:txBody>
          <a:bodyPr/>
          <a:lstStyle>
            <a:lvl1pPr>
              <a:defRPr sz="6340"/>
            </a:lvl1pPr>
            <a:lvl2pPr>
              <a:defRPr sz="5547"/>
            </a:lvl2pPr>
            <a:lvl3pPr>
              <a:defRPr sz="4755"/>
            </a:lvl3pPr>
            <a:lvl4pPr>
              <a:defRPr sz="3962"/>
            </a:lvl4pPr>
            <a:lvl5pPr>
              <a:defRPr sz="3962"/>
            </a:lvl5pPr>
            <a:lvl6pPr>
              <a:defRPr sz="3962"/>
            </a:lvl6pPr>
            <a:lvl7pPr>
              <a:defRPr sz="3962"/>
            </a:lvl7pPr>
            <a:lvl8pPr>
              <a:defRPr sz="3962"/>
            </a:lvl8pPr>
            <a:lvl9pPr>
              <a:defRPr sz="3962"/>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6882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8516" y="1974851"/>
            <a:ext cx="12227868" cy="9747250"/>
          </a:xfrm>
        </p:spPr>
        <p:txBody>
          <a:bodyPr anchor="t"/>
          <a:lstStyle>
            <a:lvl1pPr marL="0" indent="0">
              <a:buNone/>
              <a:defRPr sz="6340"/>
            </a:lvl1pPr>
            <a:lvl2pPr marL="905759" indent="0">
              <a:buNone/>
              <a:defRPr sz="5547"/>
            </a:lvl2pPr>
            <a:lvl3pPr marL="1811518" indent="0">
              <a:buNone/>
              <a:defRPr sz="4755"/>
            </a:lvl3pPr>
            <a:lvl4pPr marL="2717277" indent="0">
              <a:buNone/>
              <a:defRPr sz="3962"/>
            </a:lvl4pPr>
            <a:lvl5pPr marL="3623036" indent="0">
              <a:buNone/>
              <a:defRPr sz="3962"/>
            </a:lvl5pPr>
            <a:lvl6pPr marL="4528795" indent="0">
              <a:buNone/>
              <a:defRPr sz="3962"/>
            </a:lvl6pPr>
            <a:lvl7pPr marL="5434554" indent="0">
              <a:buNone/>
              <a:defRPr sz="3962"/>
            </a:lvl7pPr>
            <a:lvl8pPr marL="6340312" indent="0">
              <a:buNone/>
              <a:defRPr sz="3962"/>
            </a:lvl8pPr>
            <a:lvl9pPr marL="7246071" indent="0">
              <a:buNone/>
              <a:defRPr sz="3962"/>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720845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07016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5072" y="730250"/>
            <a:ext cx="5208166"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575" y="730250"/>
            <a:ext cx="15322575"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13595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7208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575" y="730251"/>
            <a:ext cx="20832664"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575" y="3651250"/>
            <a:ext cx="20832664"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575" y="12712701"/>
            <a:ext cx="5434608" cy="730250"/>
          </a:xfrm>
          <a:prstGeom prst="rect">
            <a:avLst/>
          </a:prstGeom>
        </p:spPr>
        <p:txBody>
          <a:bodyPr vert="horz" lIns="91440" tIns="45720" rIns="91440" bIns="45720" rtlCol="0" anchor="ctr"/>
          <a:lstStyle>
            <a:lvl1pPr algn="l">
              <a:defRPr sz="2377">
                <a:solidFill>
                  <a:schemeClr val="tx1">
                    <a:tint val="75000"/>
                  </a:schemeClr>
                </a:solidFill>
              </a:defRPr>
            </a:lvl1pPr>
          </a:lstStyle>
          <a:p>
            <a:fld id="{F7E13DDE-18AD-4FC9-8502-09D016D5FF0B}" type="datetimeFigureOut">
              <a:rPr lang="es-ES" smtClean="0"/>
              <a:t>10/04/2023</a:t>
            </a:fld>
            <a:endParaRPr lang="es-ES"/>
          </a:p>
        </p:txBody>
      </p:sp>
      <p:sp>
        <p:nvSpPr>
          <p:cNvPr id="5" name="Footer Placeholder 4"/>
          <p:cNvSpPr>
            <a:spLocks noGrp="1"/>
          </p:cNvSpPr>
          <p:nvPr>
            <p:ph type="ftr" sz="quarter" idx="3"/>
          </p:nvPr>
        </p:nvSpPr>
        <p:spPr>
          <a:xfrm>
            <a:off x="8000951" y="12712701"/>
            <a:ext cx="8151912" cy="730250"/>
          </a:xfrm>
          <a:prstGeom prst="rect">
            <a:avLst/>
          </a:prstGeom>
        </p:spPr>
        <p:txBody>
          <a:bodyPr vert="horz" lIns="91440" tIns="45720" rIns="91440" bIns="45720" rtlCol="0" anchor="ctr"/>
          <a:lstStyle>
            <a:lvl1pPr algn="ctr">
              <a:defRPr sz="2377">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7058630" y="12712701"/>
            <a:ext cx="5434608" cy="730250"/>
          </a:xfrm>
          <a:prstGeom prst="rect">
            <a:avLst/>
          </a:prstGeom>
        </p:spPr>
        <p:txBody>
          <a:bodyPr vert="horz" lIns="91440" tIns="45720" rIns="91440" bIns="45720" rtlCol="0" anchor="ctr"/>
          <a:lstStyle>
            <a:lvl1pPr algn="r">
              <a:defRPr sz="2377">
                <a:solidFill>
                  <a:schemeClr val="tx1">
                    <a:tint val="75000"/>
                  </a:schemeClr>
                </a:solidFill>
              </a:defRPr>
            </a:lvl1pPr>
          </a:lstStyle>
          <a:p>
            <a:fld id="{202D9278-500F-413A-8CBB-4FADF3DD7955}" type="slidenum">
              <a:rPr lang="es-ES" smtClean="0"/>
              <a:t>‹Nº›</a:t>
            </a:fld>
            <a:endParaRPr lang="es-ES"/>
          </a:p>
        </p:txBody>
      </p:sp>
    </p:spTree>
    <p:extLst>
      <p:ext uri="{BB962C8B-B14F-4D97-AF65-F5344CB8AC3E}">
        <p14:creationId xmlns:p14="http://schemas.microsoft.com/office/powerpoint/2010/main" val="33726033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518" rtl="0" eaLnBrk="1" latinLnBrk="0" hangingPunct="1">
        <a:lnSpc>
          <a:spcPct val="90000"/>
        </a:lnSpc>
        <a:spcBef>
          <a:spcPct val="0"/>
        </a:spcBef>
        <a:buNone/>
        <a:defRPr sz="8717" kern="1200">
          <a:solidFill>
            <a:schemeClr val="tx1"/>
          </a:solidFill>
          <a:latin typeface="+mj-lt"/>
          <a:ea typeface="+mj-ea"/>
          <a:cs typeface="+mj-cs"/>
        </a:defRPr>
      </a:lvl1pPr>
    </p:titleStyle>
    <p:bodyStyle>
      <a:lvl1pPr marL="452879" indent="-452879" algn="l" defTabSz="1811518" rtl="0" eaLnBrk="1" latinLnBrk="0" hangingPunct="1">
        <a:lnSpc>
          <a:spcPct val="90000"/>
        </a:lnSpc>
        <a:spcBef>
          <a:spcPts val="1981"/>
        </a:spcBef>
        <a:buFont typeface="Arial" panose="020B0604020202020204" pitchFamily="34" charset="0"/>
        <a:buChar char="•"/>
        <a:defRPr sz="5547" kern="1200">
          <a:solidFill>
            <a:schemeClr val="tx1"/>
          </a:solidFill>
          <a:latin typeface="+mn-lt"/>
          <a:ea typeface="+mn-ea"/>
          <a:cs typeface="+mn-cs"/>
        </a:defRPr>
      </a:lvl1pPr>
      <a:lvl2pPr marL="1358638" indent="-452879" algn="l" defTabSz="1811518"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397" indent="-452879" algn="l" defTabSz="1811518" rtl="0" eaLnBrk="1" latinLnBrk="0" hangingPunct="1">
        <a:lnSpc>
          <a:spcPct val="90000"/>
        </a:lnSpc>
        <a:spcBef>
          <a:spcPts val="991"/>
        </a:spcBef>
        <a:buFont typeface="Arial" panose="020B0604020202020204" pitchFamily="34" charset="0"/>
        <a:buChar char="•"/>
        <a:defRPr sz="3962" kern="1200">
          <a:solidFill>
            <a:schemeClr val="tx1"/>
          </a:solidFill>
          <a:latin typeface="+mn-lt"/>
          <a:ea typeface="+mn-ea"/>
          <a:cs typeface="+mn-cs"/>
        </a:defRPr>
      </a:lvl3pPr>
      <a:lvl4pPr marL="3170156"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5915"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1674"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7433"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192"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8951"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518" rtl="0" eaLnBrk="1" latinLnBrk="0" hangingPunct="1">
        <a:defRPr sz="3566" kern="1200">
          <a:solidFill>
            <a:schemeClr val="tx1"/>
          </a:solidFill>
          <a:latin typeface="+mn-lt"/>
          <a:ea typeface="+mn-ea"/>
          <a:cs typeface="+mn-cs"/>
        </a:defRPr>
      </a:lvl1pPr>
      <a:lvl2pPr marL="905759" algn="l" defTabSz="1811518" rtl="0" eaLnBrk="1" latinLnBrk="0" hangingPunct="1">
        <a:defRPr sz="3566" kern="1200">
          <a:solidFill>
            <a:schemeClr val="tx1"/>
          </a:solidFill>
          <a:latin typeface="+mn-lt"/>
          <a:ea typeface="+mn-ea"/>
          <a:cs typeface="+mn-cs"/>
        </a:defRPr>
      </a:lvl2pPr>
      <a:lvl3pPr marL="1811518" algn="l" defTabSz="1811518" rtl="0" eaLnBrk="1" latinLnBrk="0" hangingPunct="1">
        <a:defRPr sz="3566" kern="1200">
          <a:solidFill>
            <a:schemeClr val="tx1"/>
          </a:solidFill>
          <a:latin typeface="+mn-lt"/>
          <a:ea typeface="+mn-ea"/>
          <a:cs typeface="+mn-cs"/>
        </a:defRPr>
      </a:lvl3pPr>
      <a:lvl4pPr marL="2717277" algn="l" defTabSz="1811518" rtl="0" eaLnBrk="1" latinLnBrk="0" hangingPunct="1">
        <a:defRPr sz="3566" kern="1200">
          <a:solidFill>
            <a:schemeClr val="tx1"/>
          </a:solidFill>
          <a:latin typeface="+mn-lt"/>
          <a:ea typeface="+mn-ea"/>
          <a:cs typeface="+mn-cs"/>
        </a:defRPr>
      </a:lvl4pPr>
      <a:lvl5pPr marL="3623036" algn="l" defTabSz="1811518" rtl="0" eaLnBrk="1" latinLnBrk="0" hangingPunct="1">
        <a:defRPr sz="3566" kern="1200">
          <a:solidFill>
            <a:schemeClr val="tx1"/>
          </a:solidFill>
          <a:latin typeface="+mn-lt"/>
          <a:ea typeface="+mn-ea"/>
          <a:cs typeface="+mn-cs"/>
        </a:defRPr>
      </a:lvl5pPr>
      <a:lvl6pPr marL="4528795" algn="l" defTabSz="1811518" rtl="0" eaLnBrk="1" latinLnBrk="0" hangingPunct="1">
        <a:defRPr sz="3566" kern="1200">
          <a:solidFill>
            <a:schemeClr val="tx1"/>
          </a:solidFill>
          <a:latin typeface="+mn-lt"/>
          <a:ea typeface="+mn-ea"/>
          <a:cs typeface="+mn-cs"/>
        </a:defRPr>
      </a:lvl6pPr>
      <a:lvl7pPr marL="5434554" algn="l" defTabSz="1811518" rtl="0" eaLnBrk="1" latinLnBrk="0" hangingPunct="1">
        <a:defRPr sz="3566" kern="1200">
          <a:solidFill>
            <a:schemeClr val="tx1"/>
          </a:solidFill>
          <a:latin typeface="+mn-lt"/>
          <a:ea typeface="+mn-ea"/>
          <a:cs typeface="+mn-cs"/>
        </a:defRPr>
      </a:lvl7pPr>
      <a:lvl8pPr marL="6340312" algn="l" defTabSz="1811518" rtl="0" eaLnBrk="1" latinLnBrk="0" hangingPunct="1">
        <a:defRPr sz="3566" kern="1200">
          <a:solidFill>
            <a:schemeClr val="tx1"/>
          </a:solidFill>
          <a:latin typeface="+mn-lt"/>
          <a:ea typeface="+mn-ea"/>
          <a:cs typeface="+mn-cs"/>
        </a:defRPr>
      </a:lvl8pPr>
      <a:lvl9pPr marL="7246071" algn="l" defTabSz="1811518"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79939" y="632389"/>
            <a:ext cx="23000677" cy="12988171"/>
          </a:xfrm>
          <a:prstGeom prst="rect">
            <a:avLst/>
          </a:prstGeom>
        </p:spPr>
        <p:txBody>
          <a:bodyPr wrap="square">
            <a:spAutoFit/>
          </a:bodyPr>
          <a:lstStyle/>
          <a:p>
            <a:pPr algn="just"/>
            <a:r>
              <a:rPr lang="es-ES" sz="5400" b="1" dirty="0">
                <a:solidFill>
                  <a:srgbClr val="0070C0"/>
                </a:solidFill>
              </a:rPr>
              <a:t>Capítulo </a:t>
            </a:r>
            <a:r>
              <a:rPr lang="es-ES" sz="5400" b="1" dirty="0" smtClean="0">
                <a:solidFill>
                  <a:srgbClr val="0070C0"/>
                </a:solidFill>
              </a:rPr>
              <a:t>22 Pruebas </a:t>
            </a:r>
            <a:r>
              <a:rPr lang="es-ES" sz="5400" b="1" dirty="0">
                <a:solidFill>
                  <a:srgbClr val="0070C0"/>
                </a:solidFill>
              </a:rPr>
              <a:t>finales primarias, de energización y </a:t>
            </a:r>
            <a:r>
              <a:rPr lang="es-ES" sz="5400" b="1" dirty="0" smtClean="0">
                <a:solidFill>
                  <a:srgbClr val="0070C0"/>
                </a:solidFill>
              </a:rPr>
              <a:t>carga </a:t>
            </a:r>
            <a:r>
              <a:rPr lang="es-ES" sz="5400" b="1" dirty="0">
                <a:solidFill>
                  <a:srgbClr val="0070C0"/>
                </a:solidFill>
              </a:rPr>
              <a:t>de la subestación</a:t>
            </a:r>
          </a:p>
          <a:p>
            <a:pPr algn="just"/>
            <a:r>
              <a:rPr lang="es-ES" sz="2800" b="1" dirty="0"/>
              <a:t>22.1     PRUEBA   DE    </a:t>
            </a:r>
            <a:r>
              <a:rPr lang="es-ES" sz="2800" b="1" dirty="0" smtClean="0"/>
              <a:t>INYECCIÓN   </a:t>
            </a:r>
            <a:r>
              <a:rPr lang="es-ES" sz="2800" b="1" dirty="0"/>
              <a:t>PRIMARIA   FINAL   DE </a:t>
            </a:r>
            <a:r>
              <a:rPr lang="es-ES" sz="2800" b="1" dirty="0" smtClean="0"/>
              <a:t>SUBESTACIÓN</a:t>
            </a:r>
          </a:p>
          <a:p>
            <a:pPr algn="just"/>
            <a:endParaRPr lang="es-ES" sz="2800" dirty="0"/>
          </a:p>
          <a:p>
            <a:pPr algn="just"/>
            <a:r>
              <a:rPr lang="es-ES" sz="2800" dirty="0"/>
              <a:t>Considerar el ejemplo de  la  subestación  A como  se  muestra </a:t>
            </a:r>
            <a:r>
              <a:rPr lang="es-ES" sz="2800" dirty="0" smtClean="0"/>
              <a:t>en </a:t>
            </a:r>
            <a:r>
              <a:rPr lang="es-ES" sz="2800" dirty="0"/>
              <a:t>la Figura 22.1</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a:t>FIGURA 22.1 Subestación A</a:t>
            </a:r>
            <a:r>
              <a:rPr lang="es-ES" sz="2800" b="1" dirty="0" smtClean="0"/>
              <a:t>.</a:t>
            </a:r>
          </a:p>
        </p:txBody>
      </p:sp>
      <p:pic>
        <p:nvPicPr>
          <p:cNvPr id="2" name="Imagen 1"/>
          <p:cNvPicPr>
            <a:picLocks noChangeAspect="1"/>
          </p:cNvPicPr>
          <p:nvPr/>
        </p:nvPicPr>
        <p:blipFill>
          <a:blip r:embed="rId2"/>
          <a:stretch>
            <a:fillRect/>
          </a:stretch>
        </p:blipFill>
        <p:spPr>
          <a:xfrm>
            <a:off x="3376245" y="2916847"/>
            <a:ext cx="17420493" cy="9814415"/>
          </a:xfrm>
          <a:prstGeom prst="rect">
            <a:avLst/>
          </a:prstGeom>
        </p:spPr>
      </p:pic>
    </p:spTree>
    <p:extLst>
      <p:ext uri="{BB962C8B-B14F-4D97-AF65-F5344CB8AC3E}">
        <p14:creationId xmlns:p14="http://schemas.microsoft.com/office/powerpoint/2010/main" val="300389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79939" y="632389"/>
            <a:ext cx="23000677" cy="11726287"/>
          </a:xfrm>
          <a:prstGeom prst="rect">
            <a:avLst/>
          </a:prstGeom>
        </p:spPr>
        <p:txBody>
          <a:bodyPr wrap="square">
            <a:spAutoFit/>
          </a:bodyPr>
          <a:lstStyle/>
          <a:p>
            <a:pPr algn="just"/>
            <a:r>
              <a:rPr lang="es-ES" sz="2800" dirty="0" smtClean="0"/>
              <a:t>Esta </a:t>
            </a:r>
            <a:r>
              <a:rPr lang="es-ES" sz="2800" dirty="0"/>
              <a:t>prueba se puede realizar sola o junto con una prueba </a:t>
            </a:r>
            <a:r>
              <a:rPr lang="es-ES" sz="2800" dirty="0" smtClean="0"/>
              <a:t>primaria </a:t>
            </a:r>
            <a:r>
              <a:rPr lang="es-ES" sz="2800" dirty="0"/>
              <a:t>de protección de barras.</a:t>
            </a:r>
          </a:p>
          <a:p>
            <a:pPr algn="just"/>
            <a:r>
              <a:rPr lang="es-ES" sz="2800" dirty="0"/>
              <a:t>Al inyectar la  corriente  primaria con,   por   ejemplo, 150 A </a:t>
            </a:r>
            <a:r>
              <a:rPr lang="es-ES" sz="2800" dirty="0" smtClean="0"/>
              <a:t>entre </a:t>
            </a:r>
            <a:r>
              <a:rPr lang="es-ES" sz="2800" dirty="0"/>
              <a:t>cada una de las dos bahías:</a:t>
            </a:r>
          </a:p>
          <a:p>
            <a:pPr marL="1423218" lvl="1" indent="-514350" algn="just">
              <a:buFont typeface="+mj-lt"/>
              <a:buAutoNum type="arabicPeriod"/>
            </a:pPr>
            <a:r>
              <a:rPr lang="es-ES" sz="2800" b="1" dirty="0" smtClean="0"/>
              <a:t>Entre </a:t>
            </a:r>
            <a:r>
              <a:rPr lang="es-ES" sz="2800" b="1" dirty="0"/>
              <a:t>F1 y F2 en el punto 1 y el punto 2 con Q15 y C.B2 y Q7 </a:t>
            </a:r>
            <a:r>
              <a:rPr lang="es-ES" sz="2800" b="1" dirty="0" smtClean="0"/>
              <a:t>y </a:t>
            </a:r>
            <a:r>
              <a:rPr lang="es-ES" sz="2800" b="1" dirty="0"/>
              <a:t>Q9 y C.B3 y Q dieciséis están cerrados para  probar  la </a:t>
            </a:r>
            <a:r>
              <a:rPr lang="es-ES" sz="2800" b="1" dirty="0" smtClean="0"/>
              <a:t>barra </a:t>
            </a:r>
            <a:r>
              <a:rPr lang="es-ES" sz="2800" b="1" dirty="0"/>
              <a:t>colectora B.B1-A. La prueba se repite  con  Q15  y </a:t>
            </a:r>
            <a:r>
              <a:rPr lang="es-ES" sz="2800" b="1" dirty="0" smtClean="0"/>
              <a:t>C.B2 </a:t>
            </a:r>
            <a:r>
              <a:rPr lang="es-ES" sz="2800" b="1" dirty="0"/>
              <a:t>y Q8 y Q10 y C.B3 y Q16 están cerrados para probar </a:t>
            </a:r>
            <a:r>
              <a:rPr lang="es-ES" sz="2800" b="1" dirty="0" smtClean="0"/>
              <a:t>B.B2-A</a:t>
            </a:r>
            <a:r>
              <a:rPr lang="es-ES" sz="2800" b="1" dirty="0"/>
              <a:t>.</a:t>
            </a:r>
          </a:p>
          <a:p>
            <a:pPr marL="1423218" lvl="1" indent="-514350" algn="just">
              <a:buFont typeface="+mj-lt"/>
              <a:buAutoNum type="arabicPeriod"/>
            </a:pPr>
            <a:r>
              <a:rPr lang="es-ES" sz="2800" b="1" dirty="0" smtClean="0"/>
              <a:t>Entre </a:t>
            </a:r>
            <a:r>
              <a:rPr lang="es-ES" sz="2800" b="1" dirty="0"/>
              <a:t>F2 y F3 en el punto 2 y el punto 4 con  C.B3 y Q16 y </a:t>
            </a:r>
            <a:r>
              <a:rPr lang="es-ES" sz="2800" b="1" dirty="0" smtClean="0"/>
              <a:t>Q9 </a:t>
            </a:r>
            <a:r>
              <a:rPr lang="es-ES" sz="2800" b="1" dirty="0"/>
              <a:t>y Q1 y Q5 y C.B1 se  cierran y se  repite la prueba con </a:t>
            </a:r>
            <a:r>
              <a:rPr lang="es-ES" sz="2800" b="1" dirty="0" smtClean="0"/>
              <a:t>una </a:t>
            </a:r>
            <a:r>
              <a:rPr lang="es-ES" sz="2800" b="1" dirty="0"/>
              <a:t>inyección entre  el punto 2  y el  punto 3  con  C.B3 y </a:t>
            </a:r>
            <a:r>
              <a:rPr lang="es-ES" sz="2800" b="1" dirty="0" smtClean="0"/>
              <a:t>Q16 </a:t>
            </a:r>
            <a:r>
              <a:rPr lang="es-ES" sz="2800" b="1" dirty="0"/>
              <a:t>y Q10 y Q3 y Q6 y C.B1 cerrado</a:t>
            </a:r>
            <a:r>
              <a:rPr lang="es-ES" sz="2800" b="1" dirty="0" smtClean="0"/>
              <a:t>.</a:t>
            </a:r>
          </a:p>
          <a:p>
            <a:pPr marL="1423218" lvl="1" indent="-514350" algn="just">
              <a:buFont typeface="+mj-lt"/>
              <a:buAutoNum type="arabicPeriod"/>
            </a:pPr>
            <a:r>
              <a:rPr lang="es-ES" sz="2800" b="1" dirty="0" smtClean="0"/>
              <a:t>Entre </a:t>
            </a:r>
            <a:r>
              <a:rPr lang="es-ES" sz="2800" b="1" dirty="0"/>
              <a:t>F3 y F4 en el punto 3 y el punto = con C.B4 y Q17 y </a:t>
            </a:r>
            <a:r>
              <a:rPr lang="es-ES" sz="2800" b="1" dirty="0" smtClean="0"/>
              <a:t>Q11 </a:t>
            </a:r>
            <a:r>
              <a:rPr lang="es-ES" sz="2800" b="1" dirty="0"/>
              <a:t>y Q2 y Q5 se cierran y se repite la prueba anterior con </a:t>
            </a:r>
            <a:r>
              <a:rPr lang="es-ES" sz="2800" b="1" dirty="0" smtClean="0"/>
              <a:t>una </a:t>
            </a:r>
            <a:r>
              <a:rPr lang="es-ES" sz="2800" b="1" dirty="0"/>
              <a:t>inyección entre el punto = y el punto 4 con C.B4 y Q17 </a:t>
            </a:r>
            <a:r>
              <a:rPr lang="es-ES" sz="2800" b="1" dirty="0" smtClean="0"/>
              <a:t>y </a:t>
            </a:r>
            <a:r>
              <a:rPr lang="es-ES" sz="2800" b="1" dirty="0"/>
              <a:t>Q12 y Q4 y Q6 cerrado.</a:t>
            </a:r>
          </a:p>
          <a:p>
            <a:pPr marL="1423218" lvl="1" indent="-514350" algn="just">
              <a:buFont typeface="+mj-lt"/>
              <a:buAutoNum type="arabicPeriod"/>
            </a:pPr>
            <a:r>
              <a:rPr lang="es-ES" sz="2800" b="1" dirty="0" smtClean="0"/>
              <a:t>Entre </a:t>
            </a:r>
            <a:r>
              <a:rPr lang="es-ES" sz="2800" b="1" dirty="0"/>
              <a:t>F6 y F5 en el  punto 5 y el  punto 6 con  Q17  y C.B4 y </a:t>
            </a:r>
            <a:r>
              <a:rPr lang="es-ES" sz="2800" b="1" dirty="0" smtClean="0"/>
              <a:t>Q11 </a:t>
            </a:r>
            <a:r>
              <a:rPr lang="es-ES" sz="2800" b="1" dirty="0"/>
              <a:t>y Q13 y C.B5 y Q18 se cierran y la prueba se repite con </a:t>
            </a:r>
            <a:r>
              <a:rPr lang="es-ES" sz="2800" b="1" dirty="0" smtClean="0"/>
              <a:t>Q17 </a:t>
            </a:r>
            <a:r>
              <a:rPr lang="es-ES" sz="2800" b="1" dirty="0"/>
              <a:t>y C.B4 y Q12 y Q14 y C.B5 y Q18 cerrado.</a:t>
            </a:r>
          </a:p>
          <a:p>
            <a:pPr marL="1423218" lvl="1" indent="-514350" algn="just">
              <a:buFont typeface="+mj-lt"/>
              <a:buAutoNum type="arabicPeriod"/>
            </a:pPr>
            <a:r>
              <a:rPr lang="es-ES" sz="2800" b="1" dirty="0" smtClean="0"/>
              <a:t>Para  </a:t>
            </a:r>
            <a:r>
              <a:rPr lang="es-ES" sz="2800" b="1" dirty="0"/>
              <a:t>todas las pruebas anteriores,  se miden  las corrientes </a:t>
            </a:r>
            <a:r>
              <a:rPr lang="es-ES" sz="2800" b="1" dirty="0" smtClean="0"/>
              <a:t>secundarias </a:t>
            </a:r>
            <a:r>
              <a:rPr lang="es-ES" sz="2800" b="1" dirty="0"/>
              <a:t>en los paneles de protección, medida  y </a:t>
            </a:r>
            <a:r>
              <a:rPr lang="es-ES" sz="2800" b="1" dirty="0" smtClean="0"/>
              <a:t>protección </a:t>
            </a:r>
            <a:r>
              <a:rPr lang="es-ES" sz="2800" b="1" dirty="0"/>
              <a:t>de barras para cada fase (R, S,    B)    y    los </a:t>
            </a:r>
            <a:r>
              <a:rPr lang="es-ES" sz="2800" b="1" dirty="0" smtClean="0"/>
              <a:t>resultados  </a:t>
            </a:r>
            <a:r>
              <a:rPr lang="es-ES" sz="2800" b="1" dirty="0"/>
              <a:t>se  registran  en  una  hoja de  prueba  adecuada. </a:t>
            </a:r>
          </a:p>
          <a:p>
            <a:pPr algn="just"/>
            <a:r>
              <a:rPr lang="es-ES" sz="2800" dirty="0"/>
              <a:t>Se deben leer todas    las  fases    del  transformador    de </a:t>
            </a:r>
            <a:r>
              <a:rPr lang="es-ES" sz="2800" dirty="0" smtClean="0"/>
              <a:t>corriente </a:t>
            </a:r>
            <a:r>
              <a:rPr lang="es-ES" sz="2800" dirty="0"/>
              <a:t>(CT) para confirmar  los  valores  correctos  en </a:t>
            </a:r>
            <a:r>
              <a:rPr lang="es-ES" sz="2800" dirty="0" smtClean="0"/>
              <a:t>todos </a:t>
            </a:r>
            <a:r>
              <a:rPr lang="es-ES" sz="2800" dirty="0"/>
              <a:t>los  paneles  de  la  subestación según  las  relaciones </a:t>
            </a:r>
            <a:r>
              <a:rPr lang="es-ES" sz="2800" dirty="0" smtClean="0"/>
              <a:t>del </a:t>
            </a:r>
            <a:r>
              <a:rPr lang="es-ES" sz="2800" dirty="0"/>
              <a:t>CT</a:t>
            </a:r>
            <a:r>
              <a:rPr lang="es-ES" sz="2800" dirty="0" smtClean="0"/>
              <a:t>.</a:t>
            </a:r>
          </a:p>
          <a:p>
            <a:pPr algn="just"/>
            <a:endParaRPr lang="es-ES" sz="2800" dirty="0"/>
          </a:p>
          <a:p>
            <a:pPr algn="just"/>
            <a:r>
              <a:rPr lang="es-ES" sz="2800" b="1" dirty="0"/>
              <a:t>22.2 PRUEBA DE ENERGIZACIÓN DE </a:t>
            </a:r>
            <a:r>
              <a:rPr lang="es-ES" sz="2800" b="1" dirty="0" smtClean="0"/>
              <a:t>SUBESTACIÓN</a:t>
            </a:r>
          </a:p>
          <a:p>
            <a:pPr algn="just"/>
            <a:endParaRPr lang="es-ES" sz="2800" dirty="0"/>
          </a:p>
          <a:p>
            <a:pPr algn="just"/>
            <a:r>
              <a:rPr lang="es-ES" sz="2800" b="1" i="1" dirty="0"/>
              <a:t>Antes de  la energización, se  deben verificar los siguientes </a:t>
            </a:r>
            <a:r>
              <a:rPr lang="es-ES" sz="2800" b="1" i="1" dirty="0" smtClean="0"/>
              <a:t>puntos</a:t>
            </a:r>
            <a:r>
              <a:rPr lang="es-ES" sz="2800" b="1" i="1" dirty="0"/>
              <a:t>:</a:t>
            </a:r>
          </a:p>
          <a:p>
            <a:pPr marL="1366068" lvl="1" indent="-457200" algn="just">
              <a:buFont typeface="Wingdings" panose="05000000000000000000" pitchFamily="2" charset="2"/>
              <a:buChar char="q"/>
            </a:pPr>
            <a:r>
              <a:rPr lang="es-ES" sz="2800" b="1" dirty="0" smtClean="0"/>
              <a:t>Todas  </a:t>
            </a:r>
            <a:r>
              <a:rPr lang="es-ES" sz="2800" b="1" dirty="0"/>
              <a:t>las pruebas  de puesta  en servicio  se completan  y </a:t>
            </a:r>
            <a:r>
              <a:rPr lang="es-ES" sz="2800" b="1" dirty="0" smtClean="0"/>
              <a:t>tienen </a:t>
            </a:r>
            <a:r>
              <a:rPr lang="es-ES" sz="2800" b="1" dirty="0"/>
              <a:t>resultados aceptables; Todos las conexiones de </a:t>
            </a:r>
            <a:r>
              <a:rPr lang="es-ES" sz="2800" b="1" dirty="0" smtClean="0"/>
              <a:t>cortocircuito </a:t>
            </a:r>
            <a:r>
              <a:rPr lang="es-ES" sz="2800" b="1" dirty="0"/>
              <a:t>en los TC se eliminan  y todos  los </a:t>
            </a:r>
            <a:r>
              <a:rPr lang="es-ES" sz="2800" b="1" dirty="0" smtClean="0"/>
              <a:t>interruptores </a:t>
            </a:r>
            <a:r>
              <a:rPr lang="es-ES" sz="2800" b="1" dirty="0"/>
              <a:t>automáticos en miniatura (MCB)  están </a:t>
            </a:r>
            <a:r>
              <a:rPr lang="es-ES" sz="2800" b="1" dirty="0" smtClean="0"/>
              <a:t>pickups</a:t>
            </a:r>
            <a:r>
              <a:rPr lang="es-ES" sz="2800" b="1" dirty="0"/>
              <a:t>;</a:t>
            </a:r>
          </a:p>
          <a:p>
            <a:pPr marL="1366068" lvl="1" indent="-457200" algn="just">
              <a:buFont typeface="Wingdings" panose="05000000000000000000" pitchFamily="2" charset="2"/>
              <a:buChar char="q"/>
            </a:pPr>
            <a:r>
              <a:rPr lang="es-ES" sz="2800" b="1" dirty="0" smtClean="0"/>
              <a:t>Todos </a:t>
            </a:r>
            <a:r>
              <a:rPr lang="es-ES" sz="2800" b="1" dirty="0"/>
              <a:t>los relés se establecen en la configuración final; Se </a:t>
            </a:r>
            <a:r>
              <a:rPr lang="es-ES" sz="2800" b="1" dirty="0" smtClean="0"/>
              <a:t>realizan </a:t>
            </a:r>
            <a:r>
              <a:rPr lang="es-ES" sz="2800" b="1" dirty="0"/>
              <a:t>todas las pruebas de disparo  para  todos  los </a:t>
            </a:r>
            <a:r>
              <a:rPr lang="es-ES" sz="2800" b="1" dirty="0" smtClean="0"/>
              <a:t>relés</a:t>
            </a:r>
            <a:r>
              <a:rPr lang="es-ES" sz="2800" b="1" dirty="0"/>
              <a:t>; No queda puesta a tierra en ningún circuito </a:t>
            </a:r>
            <a:r>
              <a:rPr lang="es-ES" sz="2800" b="1" dirty="0" smtClean="0"/>
              <a:t>primario</a:t>
            </a:r>
            <a:r>
              <a:rPr lang="es-ES" sz="2800" b="1" dirty="0"/>
              <a:t>;</a:t>
            </a:r>
          </a:p>
          <a:p>
            <a:pPr marL="1366068" lvl="1" indent="-457200" algn="just">
              <a:buFont typeface="Wingdings" panose="05000000000000000000" pitchFamily="2" charset="2"/>
              <a:buChar char="q"/>
            </a:pPr>
            <a:r>
              <a:rPr lang="es-ES" sz="2800" b="1" dirty="0" smtClean="0"/>
              <a:t>Comprobaciones </a:t>
            </a:r>
            <a:r>
              <a:rPr lang="es-ES" sz="2800" b="1" dirty="0"/>
              <a:t>visuales de los transformadores  de </a:t>
            </a:r>
            <a:r>
              <a:rPr lang="es-ES" sz="2800" b="1" dirty="0" smtClean="0"/>
              <a:t>potencia </a:t>
            </a:r>
            <a:r>
              <a:rPr lang="es-ES" sz="2800" b="1" dirty="0"/>
              <a:t>para la terminación  del  cable  de  potencia,  el </a:t>
            </a:r>
            <a:r>
              <a:rPr lang="es-ES" sz="2800" b="1" dirty="0" smtClean="0"/>
              <a:t>nivel </a:t>
            </a:r>
            <a:r>
              <a:rPr lang="es-ES" sz="2800" b="1" dirty="0"/>
              <a:t>de aceite  de la  cubierta  de la  caja de cables  y  la </a:t>
            </a:r>
            <a:r>
              <a:rPr lang="es-ES" sz="2800" b="1" dirty="0" smtClean="0"/>
              <a:t>configuración </a:t>
            </a:r>
            <a:r>
              <a:rPr lang="es-ES" sz="2800" b="1" dirty="0"/>
              <a:t>del ventilador del enfriador;</a:t>
            </a:r>
          </a:p>
          <a:p>
            <a:pPr marL="1366068" lvl="1" indent="-457200" algn="just">
              <a:buFont typeface="Wingdings" panose="05000000000000000000" pitchFamily="2" charset="2"/>
              <a:buChar char="q"/>
            </a:pPr>
            <a:r>
              <a:rPr lang="es-ES" sz="2800" b="1" dirty="0" smtClean="0"/>
              <a:t>Comprobación </a:t>
            </a:r>
            <a:r>
              <a:rPr lang="es-ES" sz="2800" b="1" dirty="0"/>
              <a:t>visual de SF6 presión en el sistema de gas </a:t>
            </a:r>
            <a:r>
              <a:rPr lang="es-ES" sz="2800" b="1" dirty="0" smtClean="0"/>
              <a:t>aislado</a:t>
            </a:r>
            <a:r>
              <a:rPr lang="es-ES" sz="2800" b="1" dirty="0"/>
              <a:t>;</a:t>
            </a:r>
          </a:p>
          <a:p>
            <a:pPr marL="1366068" lvl="1" indent="-457200" algn="just">
              <a:buFont typeface="Wingdings" panose="05000000000000000000" pitchFamily="2" charset="2"/>
              <a:buChar char="q"/>
            </a:pPr>
            <a:r>
              <a:rPr lang="es-ES" sz="2800" b="1" dirty="0" smtClean="0"/>
              <a:t>Todo </a:t>
            </a:r>
            <a:r>
              <a:rPr lang="es-ES" sz="2800" b="1" dirty="0"/>
              <a:t>permiso de trabajo, programa de cambio; y la </a:t>
            </a:r>
            <a:r>
              <a:rPr lang="es-ES" sz="2800" b="1" dirty="0" smtClean="0"/>
              <a:t>puesta </a:t>
            </a:r>
            <a:r>
              <a:rPr lang="es-ES" sz="2800" b="1" dirty="0"/>
              <a:t>en servicio de los ajustes temporales de </a:t>
            </a:r>
            <a:r>
              <a:rPr lang="es-ES" sz="2800" b="1" dirty="0" err="1" smtClean="0"/>
              <a:t>sobrecorriente</a:t>
            </a:r>
            <a:r>
              <a:rPr lang="es-ES" sz="2800" b="1" dirty="0" smtClean="0"/>
              <a:t> </a:t>
            </a:r>
            <a:r>
              <a:rPr lang="es-ES" sz="2800" b="1" dirty="0"/>
              <a:t>están listos en el sitio;</a:t>
            </a:r>
          </a:p>
          <a:p>
            <a:pPr marL="1366068" lvl="1" indent="-457200" algn="just">
              <a:buFont typeface="Wingdings" panose="05000000000000000000" pitchFamily="2" charset="2"/>
              <a:buChar char="q"/>
            </a:pPr>
            <a:r>
              <a:rPr lang="es-ES" sz="2800" b="1" dirty="0" smtClean="0"/>
              <a:t>Todas  </a:t>
            </a:r>
            <a:r>
              <a:rPr lang="es-ES" sz="2800" b="1" dirty="0"/>
              <a:t>las  señales  de  seguridad  están  ahí  antes  de  la </a:t>
            </a:r>
            <a:r>
              <a:rPr lang="es-ES" sz="2800" b="1" dirty="0" smtClean="0"/>
              <a:t>activación.</a:t>
            </a:r>
          </a:p>
        </p:txBody>
      </p:sp>
    </p:spTree>
    <p:extLst>
      <p:ext uri="{BB962C8B-B14F-4D97-AF65-F5344CB8AC3E}">
        <p14:creationId xmlns:p14="http://schemas.microsoft.com/office/powerpoint/2010/main" val="317173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79939" y="632389"/>
            <a:ext cx="23000677" cy="11726287"/>
          </a:xfrm>
          <a:prstGeom prst="rect">
            <a:avLst/>
          </a:prstGeom>
        </p:spPr>
        <p:txBody>
          <a:bodyPr wrap="square">
            <a:spAutoFit/>
          </a:bodyPr>
          <a:lstStyle/>
          <a:p>
            <a:pPr algn="just"/>
            <a:r>
              <a:rPr lang="es-ES" sz="2800" b="1" i="1" dirty="0" smtClean="0"/>
              <a:t>Después   de   la   energización   se   deben   realizar   los siguientes puntos:</a:t>
            </a:r>
          </a:p>
          <a:p>
            <a:pPr marL="1366068" lvl="1" indent="-457200" algn="just">
              <a:buFont typeface="Wingdings" panose="05000000000000000000" pitchFamily="2" charset="2"/>
              <a:buChar char="q"/>
            </a:pPr>
            <a:r>
              <a:rPr lang="es-ES" sz="2800" b="1" dirty="0" smtClean="0"/>
              <a:t>Medidas de tensión secundaria a comprobar en todos los puntos de todos los paneles;</a:t>
            </a:r>
          </a:p>
          <a:p>
            <a:pPr marL="1366068" lvl="1" indent="-457200" algn="just">
              <a:buFont typeface="Wingdings" panose="05000000000000000000" pitchFamily="2" charset="2"/>
              <a:buChar char="q"/>
            </a:pPr>
            <a:r>
              <a:rPr lang="es-ES" sz="2800" b="1" dirty="0" smtClean="0"/>
              <a:t>Comprobar Secuencia de fases;</a:t>
            </a:r>
          </a:p>
          <a:p>
            <a:pPr marL="1366068" lvl="1" indent="-457200" algn="just">
              <a:buFont typeface="Wingdings" panose="05000000000000000000" pitchFamily="2" charset="2"/>
              <a:buChar char="q"/>
            </a:pPr>
            <a:r>
              <a:rPr lang="es-ES" sz="2800" b="1" dirty="0" smtClean="0"/>
              <a:t>Comprobación de fase antes de conectar dos circuitos en paralelo;</a:t>
            </a:r>
          </a:p>
          <a:p>
            <a:pPr marL="1366068" lvl="1" indent="-457200" algn="just">
              <a:buFont typeface="Wingdings" panose="05000000000000000000" pitchFamily="2" charset="2"/>
              <a:buChar char="q"/>
            </a:pPr>
            <a:r>
              <a:rPr lang="es-ES" sz="2800" b="1" dirty="0" smtClean="0"/>
              <a:t>Después de cargar el circuito, se medirán todas las corrientes secundarias en todos los paneles y todas las fases;</a:t>
            </a:r>
          </a:p>
          <a:p>
            <a:pPr marL="1366068" lvl="1" indent="-457200" algn="just">
              <a:buFont typeface="Wingdings" panose="05000000000000000000" pitchFamily="2" charset="2"/>
              <a:buChar char="q"/>
            </a:pPr>
            <a:r>
              <a:rPr lang="es-ES" sz="2800" b="1" dirty="0" smtClean="0"/>
              <a:t>Prueba direccional a realizarse para relés direccionales como relés direccionales de </a:t>
            </a:r>
            <a:r>
              <a:rPr lang="es-ES" sz="2800" b="1" dirty="0" err="1" smtClean="0"/>
              <a:t>sobrecorriente</a:t>
            </a:r>
            <a:r>
              <a:rPr lang="es-ES" sz="2800" b="1" dirty="0" smtClean="0"/>
              <a:t> (O/C) o de falla a tierra (EF) y relés de distancia;</a:t>
            </a:r>
          </a:p>
          <a:p>
            <a:pPr marL="1366068" lvl="1" indent="-457200" algn="just">
              <a:buFont typeface="Wingdings" panose="05000000000000000000" pitchFamily="2" charset="2"/>
              <a:buChar char="q"/>
            </a:pPr>
            <a:r>
              <a:rPr lang="es-ES" sz="2800" b="1" dirty="0" smtClean="0"/>
              <a:t>Prueba  de  estabilidad  para  relés  diferenciales  durante la carga del circuito invirtiendo la polaridad de las corrientes secundarias y el rendimiento del  relé  diferencial verificado;</a:t>
            </a:r>
          </a:p>
          <a:p>
            <a:pPr marL="1366068" lvl="1" indent="-457200" algn="just">
              <a:buFont typeface="Wingdings" panose="05000000000000000000" pitchFamily="2" charset="2"/>
              <a:buChar char="q"/>
            </a:pPr>
            <a:r>
              <a:rPr lang="es-ES" sz="2800" b="1" dirty="0" smtClean="0"/>
              <a:t> Prueba de carga de regulador automático de  tensión para transformador.</a:t>
            </a:r>
          </a:p>
          <a:p>
            <a:pPr algn="just"/>
            <a:endParaRPr lang="es-ES" sz="2800" dirty="0" smtClean="0"/>
          </a:p>
          <a:p>
            <a:pPr algn="just"/>
            <a:r>
              <a:rPr lang="es-ES" sz="2800" b="1" dirty="0" smtClean="0"/>
              <a:t>22.2.1  Comprobaciones de sincronización/fase</a:t>
            </a:r>
          </a:p>
          <a:p>
            <a:pPr algn="just"/>
            <a:endParaRPr lang="es-ES" sz="2800" dirty="0" smtClean="0"/>
          </a:p>
          <a:p>
            <a:pPr algn="just"/>
            <a:r>
              <a:rPr lang="es-ES" sz="2800" dirty="0" smtClean="0"/>
              <a:t>Antes  de conectar  en paralelo dos circuitos  de la misma estación generadora, la diferencia de  tensión entre las fases de los dos circuitos debe ser aproximadamente cero, como sigue:</a:t>
            </a:r>
          </a:p>
          <a:p>
            <a:pPr lvl="2" algn="just"/>
            <a:r>
              <a:rPr lang="es-ES" sz="2800" b="1" dirty="0" smtClean="0"/>
              <a:t>R1 a R1 =0 B1 a B2 =0 S1 a S2 =0</a:t>
            </a:r>
          </a:p>
          <a:p>
            <a:pPr algn="just"/>
            <a:r>
              <a:rPr lang="es-ES" sz="2800" dirty="0" smtClean="0"/>
              <a:t>Estas  medidas  se  realizan  en  la  tensión  secundaria  del transformador de tensión de los dos circuitos.</a:t>
            </a:r>
          </a:p>
          <a:p>
            <a:pPr algn="just"/>
            <a:r>
              <a:rPr lang="es-ES" sz="2800" dirty="0" smtClean="0"/>
              <a:t>Antes de conectar en paralelo dos circuitos de dos estaciones  generadoras diferentes, además del proceso  de puesta en fase anterior, la sincronización también debe realizarse de la siguiente manera:</a:t>
            </a:r>
          </a:p>
          <a:p>
            <a:pPr marL="1366068" lvl="1" indent="-457200" algn="just">
              <a:buFont typeface="Wingdings" panose="05000000000000000000" pitchFamily="2" charset="2"/>
              <a:buChar char="q"/>
            </a:pPr>
            <a:r>
              <a:rPr lang="es-ES" sz="2800" b="1" dirty="0" smtClean="0"/>
              <a:t>Verificar   la   configuración   correcta   en   el      relé      de verificación de sincronismo;</a:t>
            </a:r>
          </a:p>
          <a:p>
            <a:pPr marL="1366068" lvl="1" indent="-457200" algn="just">
              <a:buFont typeface="Wingdings" panose="05000000000000000000" pitchFamily="2" charset="2"/>
              <a:buChar char="q"/>
            </a:pPr>
            <a:r>
              <a:rPr lang="es-ES" sz="2800" b="1" dirty="0" smtClean="0"/>
              <a:t>Verificar la diferencia de tensión  de  fase  como  arriba entre las fases de los dos circuitos;</a:t>
            </a:r>
          </a:p>
          <a:p>
            <a:pPr marL="1366068" lvl="1" indent="-457200" algn="just">
              <a:buFont typeface="Wingdings" panose="05000000000000000000" pitchFamily="2" charset="2"/>
              <a:buChar char="q"/>
            </a:pPr>
            <a:r>
              <a:rPr lang="es-ES" sz="2800" b="1" dirty="0" smtClean="0"/>
              <a:t>Comprobar que el relé de verificación de sincronismo se activará cuando el  sincronizador  esté  en  la  posición  de las 12 en punto;</a:t>
            </a:r>
          </a:p>
          <a:p>
            <a:pPr marL="1366068" lvl="1" indent="-457200" algn="just">
              <a:buFont typeface="Wingdings" panose="05000000000000000000" pitchFamily="2" charset="2"/>
              <a:buChar char="q"/>
            </a:pPr>
            <a:r>
              <a:rPr lang="es-ES" sz="2800" b="1" dirty="0" smtClean="0"/>
              <a:t>Energizar  el primer circuito  a una barra colectora sin energía (no hay circuitos conectados en esa barra colectora) luego, antes de conectar el segundo circuito ala misma  barra colectora,  verificar  que el puntero  del </a:t>
            </a:r>
            <a:r>
              <a:rPr lang="es-ES" sz="2800" b="1" dirty="0" err="1" smtClean="0"/>
              <a:t>sincronoscopio</a:t>
            </a:r>
            <a:r>
              <a:rPr lang="es-ES" sz="2800" b="1" dirty="0" smtClean="0"/>
              <a:t> gira (esto es la rotación  del </a:t>
            </a:r>
            <a:r>
              <a:rPr lang="es-ES" sz="2800" b="1" dirty="0" err="1" smtClean="0"/>
              <a:t>fasor</a:t>
            </a:r>
            <a:r>
              <a:rPr lang="es-ES" sz="2800" b="1" dirty="0" smtClean="0"/>
              <a:t> de tensión entrante) debido a la frecuencia de deslizamiento entre las dos estaciones generadoras;</a:t>
            </a:r>
          </a:p>
          <a:p>
            <a:pPr marL="1366068" lvl="1" indent="-457200" algn="just">
              <a:buFont typeface="Wingdings" panose="05000000000000000000" pitchFamily="2" charset="2"/>
              <a:buChar char="q"/>
            </a:pPr>
            <a:r>
              <a:rPr lang="es-ES" sz="2800" b="1" dirty="0" smtClean="0"/>
              <a:t> Cuando  la  rotación  del  puntero  del  sincronizador  es lenta y el ángulo de fase entre la tensión entrante y el de funcionamiento  se  encuentra    dentro    del  rango permitido, el  relé   de  verificación de  sincronismo cerrará el interruptor del circuito entrante.</a:t>
            </a:r>
          </a:p>
        </p:txBody>
      </p:sp>
    </p:spTree>
    <p:extLst>
      <p:ext uri="{BB962C8B-B14F-4D97-AF65-F5344CB8AC3E}">
        <p14:creationId xmlns:p14="http://schemas.microsoft.com/office/powerpoint/2010/main" val="1140617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79939" y="632389"/>
            <a:ext cx="23000677" cy="9571851"/>
          </a:xfrm>
          <a:prstGeom prst="rect">
            <a:avLst/>
          </a:prstGeom>
        </p:spPr>
        <p:txBody>
          <a:bodyPr wrap="square">
            <a:spAutoFit/>
          </a:bodyPr>
          <a:lstStyle/>
          <a:p>
            <a:pPr algn="just"/>
            <a:r>
              <a:rPr lang="es-ES" sz="2800" b="1" dirty="0" smtClean="0"/>
              <a:t>22.2.2  Prueba direccional</a:t>
            </a:r>
          </a:p>
          <a:p>
            <a:pPr algn="just"/>
            <a:endParaRPr lang="es-ES" sz="2800" dirty="0" smtClean="0"/>
          </a:p>
          <a:p>
            <a:pPr algn="just"/>
            <a:r>
              <a:rPr lang="es-ES" sz="2800" dirty="0" smtClean="0"/>
              <a:t>Esta prueba  verificará que la protección direccional, como el relé de distancia, esté mirando  solo  en  la  dirección  de  la línea.  Esto se hace  mediante  una prueba de carga mientras simulamos la corriente y la tensión de carga en la dirección de disparo y se  verifica la  respuesta  del  relé,  luego  invirtiendo la polaridad de la corriente secundaria y finalmente comprobando que el relé no se disparará en    la    dirección inversa.</a:t>
            </a:r>
          </a:p>
          <a:p>
            <a:pPr algn="just"/>
            <a:r>
              <a:rPr lang="es-ES" sz="2800" dirty="0" smtClean="0"/>
              <a:t>Se  deben  tener  en  cuenta  los  siguientes  puntos  antes  y después de la prueba:</a:t>
            </a:r>
          </a:p>
          <a:p>
            <a:pPr algn="just"/>
            <a:endParaRPr lang="es-ES" sz="2800" dirty="0" smtClean="0"/>
          </a:p>
          <a:p>
            <a:pPr marL="1366068" lvl="1" indent="-457200" algn="just">
              <a:buFont typeface="Wingdings" panose="05000000000000000000" pitchFamily="2" charset="2"/>
              <a:buChar char="q"/>
            </a:pPr>
            <a:r>
              <a:rPr lang="es-ES" sz="2800" b="1" dirty="0" smtClean="0"/>
              <a:t>Antes  de  realizar  la  prueba,  aísle    los    contactos    de disparo del relé;</a:t>
            </a:r>
          </a:p>
          <a:p>
            <a:pPr marL="1366068" lvl="1" indent="-457200" algn="just">
              <a:buFont typeface="Wingdings" panose="05000000000000000000" pitchFamily="2" charset="2"/>
              <a:buChar char="q"/>
            </a:pPr>
            <a:r>
              <a:rPr lang="es-ES" sz="2800" b="1" dirty="0" smtClean="0"/>
              <a:t>Una vez finalizada la prueba, restaure la polaridad correcta de las conexiones del transformador de corriente (CT).</a:t>
            </a:r>
          </a:p>
          <a:p>
            <a:pPr algn="just"/>
            <a:endParaRPr lang="es-ES" sz="2800" dirty="0" smtClean="0"/>
          </a:p>
          <a:p>
            <a:pPr algn="just"/>
            <a:r>
              <a:rPr lang="es-ES" sz="2800" b="1" dirty="0" smtClean="0"/>
              <a:t>22.2.3  Prueba de estabilidad con carga</a:t>
            </a:r>
          </a:p>
          <a:p>
            <a:pPr algn="just"/>
            <a:endParaRPr lang="es-ES" sz="2800" dirty="0" smtClean="0"/>
          </a:p>
          <a:p>
            <a:pPr algn="just"/>
            <a:r>
              <a:rPr lang="es-ES" sz="2800" b="1" dirty="0" smtClean="0"/>
              <a:t>1. Protección diferencial de transformador</a:t>
            </a:r>
          </a:p>
          <a:p>
            <a:pPr algn="just"/>
            <a:r>
              <a:rPr lang="es-ES" sz="2800" dirty="0" smtClean="0"/>
              <a:t>Lea la corriente diferencial en la pantalla del relé del relé digital y mida también dentro de los cables del relé en los relés electromecánicos antiguos. Esta  corriente diferencial debe estar cerca de cero invirtiendo la corriente polaridad en un lado de los TC del transformador de  potencia. El relé  secundario se activará a medida que aumente la corriente diferencial, con el relé antes de la prueba aislado del circuito de disparo, luego se restablecerá la polaridad de corriente de los TC.</a:t>
            </a:r>
          </a:p>
          <a:p>
            <a:pPr algn="just"/>
            <a:endParaRPr lang="es-ES" sz="2800" dirty="0" smtClean="0"/>
          </a:p>
          <a:p>
            <a:pPr algn="just"/>
            <a:r>
              <a:rPr lang="es-ES" sz="2800" b="1" dirty="0" smtClean="0"/>
              <a:t>2. Protección diferencial de barras</a:t>
            </a:r>
          </a:p>
          <a:p>
            <a:pPr algn="just"/>
            <a:r>
              <a:rPr lang="es-ES" sz="2800" dirty="0" smtClean="0"/>
              <a:t>Con los contactos de  disparo de la protección de  la barra están aislados, se puede medir la corriente diferencial en el relé cortando la entrada del TC de cada alimentador conectado a la zona de protección especificada. Deberíamos tener un aumento en la corriente diferencial y el relé debería emitir una señal de disparo a la zona de barra a la que está conectado este alimentador.</a:t>
            </a:r>
            <a:endParaRPr lang="es-ES" sz="2800" dirty="0"/>
          </a:p>
        </p:txBody>
      </p:sp>
    </p:spTree>
    <p:extLst>
      <p:ext uri="{BB962C8B-B14F-4D97-AF65-F5344CB8AC3E}">
        <p14:creationId xmlns:p14="http://schemas.microsoft.com/office/powerpoint/2010/main" val="238308963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1176</TotalTime>
  <Words>1224</Words>
  <Application>Microsoft Office PowerPoint</Application>
  <PresentationFormat>Personalizado</PresentationFormat>
  <Paragraphs>82</Paragraphs>
  <Slides>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vt:i4>
      </vt:variant>
    </vt:vector>
  </HeadingPairs>
  <TitlesOfParts>
    <vt:vector size="9"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117</cp:revision>
  <dcterms:created xsi:type="dcterms:W3CDTF">2023-02-21T03:10:53Z</dcterms:created>
  <dcterms:modified xsi:type="dcterms:W3CDTF">2023-04-10T03:40:52Z</dcterms:modified>
</cp:coreProperties>
</file>